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3_3EFA62C4.xml" ContentType="application/vnd.ms-powerpoint.comments+xml"/>
  <Override PartName="/ppt/comments/modernComment_101_45409D5A.xml" ContentType="application/vnd.ms-powerpoint.comments+xml"/>
  <Override PartName="/ppt/comments/modernComment_102_F5E701E3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BA9B09-C024-2B23-C401-410D2B342F8C}" name="Lenkvík Petr" initials="PL" userId="S::petr.lenkvik@kraj-lbc.cz::a5651ade-f086-4949-8099-891b5aa41f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0" d="100"/>
          <a:sy n="100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modernComment_101_45409D5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0C087C4-434A-4452-A47C-5ECA320D6CDB}" authorId="{5EBA9B09-C024-2B23-C401-410D2B342F8C}" created="2023-09-13T11:16:10.526">
    <pc:sldMkLst xmlns:pc="http://schemas.microsoft.com/office/powerpoint/2013/main/command">
      <pc:docMk/>
      <pc:sldMk cId="1161862490" sldId="257"/>
    </pc:sldMkLst>
    <p188:txBody>
      <a:bodyPr/>
      <a:lstStyle/>
      <a:p>
        <a:r>
          <a:rPr lang="cs-CZ"/>
          <a:t>Ing. Malý měl poslední zápisy k 10/2022 a jeho vliv na správu v aplikaci FaMa za celý kraj nebyl nikým nahrazen, proto byl zápis delegován na zástupce jednotlivých PO.
</a:t>
        </a:r>
      </a:p>
    </p188:txBody>
  </p188:cm>
</p188:cmLst>
</file>

<file path=ppt/comments/modernComment_102_F5E701E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55F19DC-4765-4D56-9593-0FE84E5EBD98}" authorId="{5EBA9B09-C024-2B23-C401-410D2B342F8C}" created="2023-09-13T11:29:31.777">
    <pc:sldMkLst xmlns:pc="http://schemas.microsoft.com/office/powerpoint/2013/main/command">
      <pc:docMk/>
      <pc:sldMk cId="4125557219" sldId="258"/>
    </pc:sldMkLst>
    <p188:txBody>
      <a:bodyPr/>
      <a:lstStyle/>
      <a:p>
        <a:r>
          <a:rPr lang="cs-CZ"/>
          <a:t>Měsíční fakturace dostávájí pouze 
a) VN elektro
b) SO a VO plyn
c) Kdokoli další na NN elektro a MO plyn, kdo to má takto domluveno s ČEZ ESCO (služba je placená a je to na základě samoodečtů, tedy samoodečtům se člověk nevyhne)
</a:t>
        </a:r>
      </a:p>
    </p188:txBody>
  </p188:cm>
</p188:cmLst>
</file>

<file path=ppt/comments/modernComment_103_3EFA62C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DAD476C-4CD8-4A81-9338-F02DB68AD62A}" authorId="{5EBA9B09-C024-2B23-C401-410D2B342F8C}" created="2023-09-13T11:25:23.93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056596676" sldId="259"/>
      <ac:spMk id="3" creationId="{666A05BC-4805-B66E-CB13-34D1614FC8C3}"/>
    </ac:deMkLst>
    <p188:txBody>
      <a:bodyPr/>
      <a:lstStyle/>
      <a:p>
        <a:r>
          <a:rPr lang="cs-CZ"/>
          <a:t>V případě, že někdo neví/zapomněl přihlašovací údaje, ať se ozve na tereza.polisenska@tescosw.com a zažádá si o nové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97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9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5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9/13/2023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3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6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694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0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8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78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mamw.kraj-lbc.cz/client/main" TargetMode="External"/><Relationship Id="rId2" Type="http://schemas.microsoft.com/office/2018/10/relationships/comments" Target="../comments/modernComment_103_3EFA62C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erecky-kraj.kraj-lbc.cz/fam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45409D5A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F5E701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C5A3D2-B51E-79A8-6563-0AF80EF577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14" r="12312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504652-9487-E113-C1E7-9A9D3EDEB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5600"/>
              <a:t>Sběr dat v aplikaci FaMa+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561478-A811-EA24-1943-94E17567B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000"/>
              <a:t>14. 9. 2023</a:t>
            </a:r>
          </a:p>
          <a:p>
            <a:pPr>
              <a:lnSpc>
                <a:spcPct val="120000"/>
              </a:lnSpc>
            </a:pPr>
            <a:r>
              <a:rPr lang="cs-CZ" sz="2000"/>
              <a:t>Mgr. Petr Staněk</a:t>
            </a:r>
          </a:p>
          <a:p>
            <a:pPr>
              <a:lnSpc>
                <a:spcPct val="120000"/>
              </a:lnSpc>
            </a:pPr>
            <a:r>
              <a:rPr lang="cs-CZ" sz="2000"/>
              <a:t>Ing. Petr Lenkvík </a:t>
            </a:r>
          </a:p>
        </p:txBody>
      </p:sp>
    </p:spTree>
    <p:extLst>
      <p:ext uri="{BB962C8B-B14F-4D97-AF65-F5344CB8AC3E}">
        <p14:creationId xmlns:p14="http://schemas.microsoft.com/office/powerpoint/2010/main" val="47791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8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1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4793DC5-0CB4-BCE4-7CCE-061DF564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1E4620-A689-D30C-8216-AD2B24807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107096"/>
            <a:ext cx="8391967" cy="284656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75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E0F5FE5-1530-2817-FC53-5C8F018F2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 dirty="0"/>
              <a:t>Vstup do </a:t>
            </a:r>
            <a:r>
              <a:rPr lang="cs-CZ" dirty="0" err="1"/>
              <a:t>FaMa</a:t>
            </a:r>
            <a:r>
              <a:rPr lang="cs-CZ" dirty="0"/>
              <a:t>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A05BC-4805-B66E-CB13-34D1614FC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Každá příspěvková organizace Liberecké kraje má přístup do webové aplikace </a:t>
            </a:r>
            <a:r>
              <a:rPr lang="cs-CZ" dirty="0" err="1"/>
              <a:t>FaMa</a:t>
            </a:r>
            <a:r>
              <a:rPr lang="cs-CZ" dirty="0"/>
              <a:t>+ pro energetický management (dostupné z </a:t>
            </a:r>
            <a:r>
              <a:rPr lang="cs-CZ" dirty="0" err="1">
                <a:hlinkClick r:id="rId3"/>
              </a:rPr>
              <a:t>FamaPlus</a:t>
            </a:r>
            <a:r>
              <a:rPr lang="cs-CZ" dirty="0">
                <a:hlinkClick r:id="rId3"/>
              </a:rPr>
              <a:t> MW (kraj-lbc.cz)</a:t>
            </a:r>
            <a:r>
              <a:rPr lang="cs-CZ" dirty="0"/>
              <a:t> a odkaz na stránkách kraje </a:t>
            </a:r>
            <a:r>
              <a:rPr lang="cs-CZ" dirty="0">
                <a:hlinkClick r:id="rId4"/>
              </a:rPr>
              <a:t>FAMA | Liberecký kraj | Liberecký kraj (kraj-lbc.cz)</a:t>
            </a:r>
            <a:r>
              <a:rPr lang="cs-CZ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Uživatelské jméno a heslo má každý zapisovatel jedinečné a nelze ho dědit po předchůdcích (resp. lze, ale pak se nedá dohledat, kdo zápis opravdu udělal)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Jméno a heslo by měla každá PO již mít</a:t>
            </a:r>
          </a:p>
        </p:txBody>
      </p:sp>
    </p:spTree>
    <p:extLst>
      <p:ext uri="{BB962C8B-B14F-4D97-AF65-F5344CB8AC3E}">
        <p14:creationId xmlns:p14="http://schemas.microsoft.com/office/powerpoint/2010/main" val="105659667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285161A-9278-93F1-C799-50AAB86CB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 dirty="0"/>
              <a:t>Období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8F303-6E9F-2233-7C13-FE0139CAF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/>
              <a:t>Od roku 2018, který byl zvolen jako relevantní vztažný bod, do konce roku 2022, ke kterému jsou ve velké míře data nekompletní, místy chybná. (Nejaktuálnější data z 10/2022)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/>
              <a:t>Od roku 2023 z důvodu včasného podchycení situace žádáme o zapisování v měsíčních intervalech – </a:t>
            </a:r>
            <a:r>
              <a:rPr lang="cs-CZ" b="1" dirty="0"/>
              <a:t>elektro, plyn </a:t>
            </a:r>
            <a:r>
              <a:rPr lang="cs-CZ" dirty="0"/>
              <a:t>a alespoň čtvrtletní na </a:t>
            </a:r>
            <a:r>
              <a:rPr lang="cs-CZ" b="1" dirty="0"/>
              <a:t>vodu</a:t>
            </a:r>
          </a:p>
        </p:txBody>
      </p:sp>
    </p:spTree>
    <p:extLst>
      <p:ext uri="{BB962C8B-B14F-4D97-AF65-F5344CB8AC3E}">
        <p14:creationId xmlns:p14="http://schemas.microsoft.com/office/powerpoint/2010/main" val="116186249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19BCA46-C004-315C-393A-0F4E65ED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 dirty="0"/>
              <a:t>Důvod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95E0E-EC39-3828-04F8-F99F7E0AC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Segoe UI" panose="020B0502040204020203" pitchFamily="34" charset="0"/>
              </a:rPr>
              <a:t>Na základě směrnice kraje č. 5/2018 k systému managementu hospodaření energií v objektech ve vlastnictví Libereckého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Segoe UI" panose="020B0502040204020203" pitchFamily="34" charset="0"/>
              </a:rPr>
              <a:t>Z důvodu k</a:t>
            </a:r>
            <a:r>
              <a:rPr lang="cs-CZ" sz="1800" dirty="0">
                <a:effectLst/>
                <a:latin typeface="Segoe UI" panose="020B0502040204020203" pitchFamily="34" charset="0"/>
              </a:rPr>
              <a:t>ompletnosti dat za minulá období (2018-2022), aby bylo možno nová data k něčemu vztáhnout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Segoe UI" panose="020B0502040204020203" pitchFamily="34" charset="0"/>
              </a:rPr>
              <a:t>Z</a:t>
            </a:r>
            <a:r>
              <a:rPr lang="cs-CZ" sz="1800" dirty="0">
                <a:effectLst/>
                <a:latin typeface="Segoe UI" panose="020B0502040204020203" pitchFamily="34" charset="0"/>
              </a:rPr>
              <a:t> hlediska plánování investic a zapojování se do energetických komunit (aktuálně např. řešení fotovoltaických elektráren), potřebujeme znát měsíční spotřeby každé PO (do budoucna „chytrá“ měřidla s dálkovým odečtem)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6A57110-6FB3-1015-72BB-6292E6B4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 fontScale="90000"/>
          </a:bodyPr>
          <a:lstStyle/>
          <a:p>
            <a:r>
              <a:rPr lang="cs-CZ" dirty="0"/>
              <a:t>Žádost o doplnění a zápis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AF68E-15D2-7222-3871-9BC1ED9BC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Žádost byla poslána všem ředitelům/ekonomům PO v březnu tohoto roku s termínem doplnění fakturací od roku 2018-2022 ke dni 30. 6.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 byly požádány, aby k lednu 2023 a dále zapisovaly dle samoodečtů měsíční spotřeby elektřiny a plynu, pokud již nemají měsíční fakturace od ČEZ ESCO</a:t>
            </a:r>
          </a:p>
        </p:txBody>
      </p:sp>
    </p:spTree>
    <p:extLst>
      <p:ext uri="{BB962C8B-B14F-4D97-AF65-F5344CB8AC3E}">
        <p14:creationId xmlns:p14="http://schemas.microsoft.com/office/powerpoint/2010/main" val="412555721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FE18D94-1D40-856F-CB55-ED20496D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cs-CZ" dirty="0"/>
              <a:t>Stávající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DCF7E-5774-1204-A506-B34F7DE7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ighlight>
                  <a:srgbClr val="00FF00"/>
                </a:highlight>
              </a:rPr>
              <a:t>Většina PO má měsíční fakturace na elektro, plyn, potažmo teplo z CZT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ighlight>
                  <a:srgbClr val="FFFF00"/>
                </a:highlight>
              </a:rPr>
              <a:t>Menšina PO má půlroční fakturace plynu a nevede měsíční samoodečty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ighlight>
                  <a:srgbClr val="FFFF00"/>
                </a:highlight>
              </a:rPr>
              <a:t>Jednotky školních organizací mají měsíčně fakturovanou vodu, většina ale vodu nezapisuje (ideálně měsíčně, přinejmenším kvartálně)</a:t>
            </a:r>
            <a:endParaRPr lang="cs-CZ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highlight>
                  <a:srgbClr val="FF0000"/>
                </a:highlight>
              </a:rPr>
              <a:t>.</a:t>
            </a:r>
            <a:r>
              <a:rPr lang="cs-CZ" dirty="0">
                <a:solidFill>
                  <a:schemeClr val="bg1"/>
                </a:solidFill>
                <a:highlight>
                  <a:srgbClr val="FF0000"/>
                </a:highlight>
              </a:rPr>
              <a:t>U jednotek PO nereflektujeme žádné záznamy a prosíme o nápravu </a:t>
            </a:r>
            <a:br>
              <a:rPr lang="cs-CZ" dirty="0">
                <a:solidFill>
                  <a:schemeClr val="bg1"/>
                </a:solidFill>
                <a:highlight>
                  <a:srgbClr val="FF0000"/>
                </a:highlight>
              </a:rPr>
            </a:br>
            <a:r>
              <a:rPr lang="cs-CZ" dirty="0">
                <a:solidFill>
                  <a:schemeClr val="bg1"/>
                </a:solidFill>
                <a:highlight>
                  <a:srgbClr val="FF0000"/>
                </a:highlight>
              </a:rPr>
              <a:t>(faktury od 1/2018 do 12/2022 a samoodečty v případě NN elektro či MO plyn bez měsíční fakturace)</a:t>
            </a:r>
          </a:p>
        </p:txBody>
      </p:sp>
    </p:spTree>
    <p:extLst>
      <p:ext uri="{BB962C8B-B14F-4D97-AF65-F5344CB8AC3E}">
        <p14:creationId xmlns:p14="http://schemas.microsoft.com/office/powerpoint/2010/main" val="1139218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EF3AE4F-D0C2-61BB-62E8-B5DCE5ADB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06" y="146429"/>
            <a:ext cx="6857365" cy="844171"/>
          </a:xfrm>
        </p:spPr>
        <p:txBody>
          <a:bodyPr anchor="b">
            <a:normAutofit/>
          </a:bodyPr>
          <a:lstStyle/>
          <a:p>
            <a:r>
              <a:rPr lang="cs-CZ" dirty="0"/>
              <a:t>Přidání nové smlouvy</a:t>
            </a:r>
          </a:p>
        </p:txBody>
      </p:sp>
      <p:pic>
        <p:nvPicPr>
          <p:cNvPr id="5" name="Zástupný obsah 4" descr="Obsah obrázku text, snímek obrazovky, číslo, software&#10;&#10;Popis byl vytvořen automaticky">
            <a:extLst>
              <a:ext uri="{FF2B5EF4-FFF2-40B4-BE49-F238E27FC236}">
                <a16:creationId xmlns:a16="http://schemas.microsoft.com/office/drawing/2014/main" id="{CECCC383-6B40-4B98-0DD8-71BE2C39E2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5" y="1137029"/>
            <a:ext cx="5123410" cy="5629522"/>
          </a:xfrm>
        </p:spPr>
      </p:pic>
      <p:sp>
        <p:nvSpPr>
          <p:cNvPr id="9" name="Zástupný obsah 15">
            <a:extLst>
              <a:ext uri="{FF2B5EF4-FFF2-40B4-BE49-F238E27FC236}">
                <a16:creationId xmlns:a16="http://schemas.microsoft.com/office/drawing/2014/main" id="{7C03C07C-E3E9-1675-EC10-A0A9494F2928}"/>
              </a:ext>
            </a:extLst>
          </p:cNvPr>
          <p:cNvSpPr txBox="1">
            <a:spLocks/>
          </p:cNvSpPr>
          <p:nvPr/>
        </p:nvSpPr>
        <p:spPr>
          <a:xfrm>
            <a:off x="8410322" y="990600"/>
            <a:ext cx="2927936" cy="5867400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rbel" panose="020B0503020204020204" pitchFamily="34" charset="0"/>
              <a:buAutoNum type="arabicParenR"/>
            </a:pPr>
            <a:r>
              <a:rPr lang="cs-CZ" dirty="0"/>
              <a:t>Záložka Smlouvy </a:t>
            </a:r>
            <a:r>
              <a:rPr lang="cs-CZ" dirty="0" err="1"/>
              <a:t>EnMS</a:t>
            </a:r>
            <a:endParaRPr lang="cs-CZ" dirty="0"/>
          </a:p>
          <a:p>
            <a:pPr marL="342900" indent="-342900">
              <a:buFont typeface="Corbel" panose="020B0503020204020204" pitchFamily="34" charset="0"/>
              <a:buAutoNum type="arabicParenR"/>
            </a:pPr>
            <a:r>
              <a:rPr lang="cs-CZ" dirty="0"/>
              <a:t>„+“ v horní části obrazovky pro přidání smlouvy</a:t>
            </a:r>
          </a:p>
          <a:p>
            <a:pPr marL="342900" indent="-342900">
              <a:buFont typeface="Corbel" panose="020B0503020204020204" pitchFamily="34" charset="0"/>
              <a:buAutoNum type="arabicParenR"/>
            </a:pPr>
            <a:r>
              <a:rPr lang="cs-CZ" dirty="0"/>
              <a:t>Vyplním dle smlouvy s ČEZ ESCO (dostali jste v únoru 2023), platnost do 31.12.2023</a:t>
            </a:r>
          </a:p>
          <a:p>
            <a:pPr marL="342900" indent="-342900">
              <a:buFont typeface="Corbel" panose="020B0503020204020204" pitchFamily="34" charset="0"/>
              <a:buAutoNum type="arabicParenR"/>
            </a:pPr>
            <a:r>
              <a:rPr lang="cs-CZ" dirty="0"/>
              <a:t>Opakuji pro plyn i elektřinu</a:t>
            </a:r>
          </a:p>
        </p:txBody>
      </p:sp>
    </p:spTree>
    <p:extLst>
      <p:ext uri="{BB962C8B-B14F-4D97-AF65-F5344CB8AC3E}">
        <p14:creationId xmlns:p14="http://schemas.microsoft.com/office/powerpoint/2010/main" val="230960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E3BC636-5C7A-7ABA-221F-BD47CE572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" y="74614"/>
            <a:ext cx="6857365" cy="1344612"/>
          </a:xfrm>
        </p:spPr>
        <p:txBody>
          <a:bodyPr anchor="b">
            <a:normAutofit fontScale="90000"/>
          </a:bodyPr>
          <a:lstStyle/>
          <a:p>
            <a:r>
              <a:rPr lang="cs-CZ" dirty="0"/>
              <a:t>Ukončení původní smlouvy a přiřazení nové</a:t>
            </a:r>
          </a:p>
        </p:txBody>
      </p:sp>
      <p:pic>
        <p:nvPicPr>
          <p:cNvPr id="4" name="Zástupný obsah 3" descr="Obsah obrázku text, snímek obrazovky, číslo, software&#10;&#10;Popis byl vytvořen automaticky">
            <a:extLst>
              <a:ext uri="{FF2B5EF4-FFF2-40B4-BE49-F238E27FC236}">
                <a16:creationId xmlns:a16="http://schemas.microsoft.com/office/drawing/2014/main" id="{0F32E425-6C3C-4248-7393-4AD8A185E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8" y="1419226"/>
            <a:ext cx="8099709" cy="4938030"/>
          </a:xfrm>
          <a:prstGeom prst="rect">
            <a:avLst/>
          </a:prstGeom>
        </p:spPr>
      </p:pic>
      <p:sp>
        <p:nvSpPr>
          <p:cNvPr id="7" name="Zástupný obsah 15">
            <a:extLst>
              <a:ext uri="{FF2B5EF4-FFF2-40B4-BE49-F238E27FC236}">
                <a16:creationId xmlns:a16="http://schemas.microsoft.com/office/drawing/2014/main" id="{7B8B53BC-5ED9-3450-5C56-11941E848F73}"/>
              </a:ext>
            </a:extLst>
          </p:cNvPr>
          <p:cNvSpPr txBox="1">
            <a:spLocks/>
          </p:cNvSpPr>
          <p:nvPr/>
        </p:nvSpPr>
        <p:spPr>
          <a:xfrm>
            <a:off x="8410321" y="990600"/>
            <a:ext cx="3114929" cy="5867400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rbel" panose="020B0503020204020204" pitchFamily="34" charset="0"/>
              <a:buAutoNum type="arabicParenR"/>
            </a:pPr>
            <a:r>
              <a:rPr lang="cs-CZ" dirty="0"/>
              <a:t>Záložka Odběrná místa</a:t>
            </a:r>
          </a:p>
          <a:p>
            <a:pPr marL="342900" indent="-342900">
              <a:buAutoNum type="arabicParenR"/>
            </a:pPr>
            <a:r>
              <a:rPr lang="cs-CZ" dirty="0"/>
              <a:t>Klikem vyberu energii pro úpravu smlouvy</a:t>
            </a:r>
          </a:p>
          <a:p>
            <a:pPr marL="342900" indent="-342900">
              <a:buAutoNum type="arabicParenR"/>
            </a:pPr>
            <a:r>
              <a:rPr lang="cs-CZ" dirty="0"/>
              <a:t>V dolní části okna kliknu na tři tečky u neukončené smlouvy</a:t>
            </a:r>
          </a:p>
          <a:p>
            <a:pPr marL="342900" indent="-342900">
              <a:buAutoNum type="arabicParenR"/>
            </a:pPr>
            <a:r>
              <a:rPr lang="cs-CZ" dirty="0"/>
              <a:t>Kliknu na „Změnit platnost připojení OM“ a zadám Platnost do 31.12.2022</a:t>
            </a:r>
          </a:p>
          <a:p>
            <a:pPr marL="342900" indent="-342900">
              <a:buAutoNum type="arabicParenR"/>
            </a:pPr>
            <a:r>
              <a:rPr lang="cs-CZ" dirty="0"/>
              <a:t>V okně z bodu 3) kliknu na „+“ a přidám smlouvu dle jejího čísla (PL129... či EL129... Pro plyn, resp. elektřinu)</a:t>
            </a:r>
          </a:p>
        </p:txBody>
      </p:sp>
    </p:spTree>
    <p:extLst>
      <p:ext uri="{BB962C8B-B14F-4D97-AF65-F5344CB8AC3E}">
        <p14:creationId xmlns:p14="http://schemas.microsoft.com/office/powerpoint/2010/main" val="269142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D658651-AEE6-FF16-69D1-94CC2DA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33" y="147638"/>
            <a:ext cx="6857365" cy="823912"/>
          </a:xfrm>
        </p:spPr>
        <p:txBody>
          <a:bodyPr anchor="b">
            <a:normAutofit/>
          </a:bodyPr>
          <a:lstStyle/>
          <a:p>
            <a:r>
              <a:rPr lang="cs-CZ" dirty="0"/>
              <a:t>Samoodečet </a:t>
            </a: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BC326EA2-54B3-6930-F65C-7FB12A44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602" y="981075"/>
            <a:ext cx="2927936" cy="58674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AutoNum type="arabicParenR"/>
            </a:pPr>
            <a:r>
              <a:rPr lang="cs-CZ" dirty="0"/>
              <a:t>Záložka odběrná místa</a:t>
            </a:r>
          </a:p>
          <a:p>
            <a:pPr marL="342900" indent="-342900">
              <a:buAutoNum type="arabicParenR"/>
            </a:pPr>
            <a:r>
              <a:rPr lang="cs-CZ" dirty="0"/>
              <a:t>Klikem vyberu energii pro samoodečet</a:t>
            </a:r>
          </a:p>
          <a:p>
            <a:pPr marL="342900" indent="-342900">
              <a:buAutoNum type="arabicParenR"/>
            </a:pPr>
            <a:r>
              <a:rPr lang="cs-CZ" dirty="0"/>
              <a:t>V dolní části okna kliknu na fakturační měřidla</a:t>
            </a:r>
          </a:p>
          <a:p>
            <a:pPr marL="342900" indent="-342900">
              <a:buAutoNum type="arabicParenR"/>
            </a:pPr>
            <a:r>
              <a:rPr lang="cs-CZ" dirty="0"/>
              <a:t>„+“ pro přidání měřidla</a:t>
            </a:r>
          </a:p>
          <a:p>
            <a:pPr marL="342900" indent="-342900">
              <a:buAutoNum type="arabicParenR"/>
            </a:pPr>
            <a:r>
              <a:rPr lang="cs-CZ" dirty="0"/>
              <a:t> Očísluji, nazvu, zvolím datum, ke kterému mám výchozí stav</a:t>
            </a:r>
          </a:p>
          <a:p>
            <a:pPr marL="342900" indent="-342900">
              <a:buAutoNum type="arabicParenR"/>
            </a:pPr>
            <a:r>
              <a:rPr lang="cs-CZ" dirty="0"/>
              <a:t>V okně z bodu 3) kliknu na tři tečky a vyberu vlastní odečty na FM, zadávám od nejstaršího měsíce k novějšímu</a:t>
            </a:r>
          </a:p>
        </p:txBody>
      </p:sp>
      <p:pic>
        <p:nvPicPr>
          <p:cNvPr id="17" name="Zástupný obsah 6" descr="Obsah obrázku text, snímek obrazovky, software, Webová stránka&#10;&#10;Popis byl vytvořen automaticky">
            <a:extLst>
              <a:ext uri="{FF2B5EF4-FFF2-40B4-BE49-F238E27FC236}">
                <a16:creationId xmlns:a16="http://schemas.microsoft.com/office/drawing/2014/main" id="{11519BCD-61D5-1152-6B16-C59C23263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14" y="1119187"/>
            <a:ext cx="6857365" cy="561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6225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3C3522"/>
      </a:dk2>
      <a:lt2>
        <a:srgbClr val="E2E6E8"/>
      </a:lt2>
      <a:accent1>
        <a:srgbClr val="BE9A88"/>
      </a:accent1>
      <a:accent2>
        <a:srgbClr val="AEA077"/>
      </a:accent2>
      <a:accent3>
        <a:srgbClr val="A0A77E"/>
      </a:accent3>
      <a:accent4>
        <a:srgbClr val="8BAB75"/>
      </a:accent4>
      <a:accent5>
        <a:srgbClr val="81AD81"/>
      </a:accent5>
      <a:accent6>
        <a:srgbClr val="77AE8E"/>
      </a:accent6>
      <a:hlink>
        <a:srgbClr val="5C879C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536</Words>
  <Application>Microsoft Office PowerPoint</Application>
  <PresentationFormat>Širokoúhlá obrazovka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Meiryo</vt:lpstr>
      <vt:lpstr>Arial</vt:lpstr>
      <vt:lpstr>Corbel</vt:lpstr>
      <vt:lpstr>Segoe UI</vt:lpstr>
      <vt:lpstr>SketchLinesVTI</vt:lpstr>
      <vt:lpstr>Sběr dat v aplikaci FaMa+</vt:lpstr>
      <vt:lpstr>Vstup do FaMa+</vt:lpstr>
      <vt:lpstr>Období sběru dat</vt:lpstr>
      <vt:lpstr>Důvod sběru dat</vt:lpstr>
      <vt:lpstr>Žádost o doplnění a zápis dat</vt:lpstr>
      <vt:lpstr>Stávající stav</vt:lpstr>
      <vt:lpstr>Přidání nové smlouvy</vt:lpstr>
      <vt:lpstr>Ukončení původní smlouvy a přiřazení nové</vt:lpstr>
      <vt:lpstr>Samoodečet </vt:lpstr>
      <vt:lpstr>Děkuji za pozornost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Sběr dat v aplikaci FaMa+</dc:title>
  <dc:creator>Lenkvík Petr</dc:creator>
  <cp:lastModifiedBy>Lenkvík Petr</cp:lastModifiedBy>
  <cp:revision>4</cp:revision>
  <dcterms:created xsi:type="dcterms:W3CDTF">2023-09-13T11:12:33Z</dcterms:created>
  <dcterms:modified xsi:type="dcterms:W3CDTF">2023-09-13T13:35:57Z</dcterms:modified>
</cp:coreProperties>
</file>